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75A55B-2B1B-4D1D-A8D7-DC7317D867A5}">
  <a:tblStyle styleId="{1075A55B-2B1B-4D1D-A8D7-DC7317D867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38E48E8-4662-4081-88E6-B9DFEB86DABB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70027b8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570027b8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69115c3e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569115c3e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ec96a8d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2ec96a8d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69115c3e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569115c3e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ec96a8d2e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2ec96a8d2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3131b41fa7_6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3131b41fa7_6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ec96a8d2e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2ec96a8d2e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3b4d12ef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53b4d12ef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3b4d12ef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53b4d12ef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69115c3e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569115c3e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ec7e7f29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2ec7e7f29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55159759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55159759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5159759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5159759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55159759a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55159759a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55159759a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55159759a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55159759a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55159759a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ec7e7f29d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ec7e7f29d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8af3f5b4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8af3f5b4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69115c3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69115c3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69115c3e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69115c3e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69115c3e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569115c3e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ec96a8d2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ec96a8d2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131b41fa7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3131b41fa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903" y="-41673"/>
            <a:ext cx="9259200" cy="5341800"/>
          </a:xfrm>
          <a:prstGeom prst="rect">
            <a:avLst/>
          </a:prstGeom>
          <a:solidFill>
            <a:srgbClr val="182A5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highlight>
                <a:srgbClr val="00346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142999" y="1172468"/>
            <a:ext cx="68580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4500"/>
              <a:buFont typeface="Arial"/>
              <a:buNone/>
              <a:defRPr b="1" sz="4500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142999" y="255776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628653" y="4210050"/>
            <a:ext cx="8515347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7127" y="4540568"/>
            <a:ext cx="5589743" cy="27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1099322" y="470900"/>
            <a:ext cx="3411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4724793" y="476615"/>
            <a:ext cx="3409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3" name="Google Shape;63;p11"/>
          <p:cNvSpPr/>
          <p:nvPr>
            <p:ph idx="3" type="pic"/>
          </p:nvPr>
        </p:nvSpPr>
        <p:spPr>
          <a:xfrm>
            <a:off x="1099322" y="1174863"/>
            <a:ext cx="3411300" cy="22659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/>
          <p:nvPr>
            <p:ph idx="4" type="pic"/>
          </p:nvPr>
        </p:nvSpPr>
        <p:spPr>
          <a:xfrm>
            <a:off x="4724792" y="1174863"/>
            <a:ext cx="3411300" cy="22659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/>
          <p:nvPr>
            <p:ph idx="5" type="pic"/>
          </p:nvPr>
        </p:nvSpPr>
        <p:spPr>
          <a:xfrm>
            <a:off x="1099322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1"/>
          <p:cNvSpPr/>
          <p:nvPr>
            <p:ph idx="6" type="pic"/>
          </p:nvPr>
        </p:nvSpPr>
        <p:spPr>
          <a:xfrm>
            <a:off x="2854593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1"/>
          <p:cNvSpPr/>
          <p:nvPr>
            <p:ph idx="7" type="pic"/>
          </p:nvPr>
        </p:nvSpPr>
        <p:spPr>
          <a:xfrm>
            <a:off x="4723329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/>
          <p:nvPr>
            <p:ph idx="8" type="pic"/>
          </p:nvPr>
        </p:nvSpPr>
        <p:spPr>
          <a:xfrm>
            <a:off x="6478601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648202" y="4848225"/>
            <a:ext cx="4495798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70" name="Google Shape;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495798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  <a:defRPr>
                <a:solidFill>
                  <a:srgbClr val="003466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A close up of a logo&#10;&#10;Description automatically generated"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title"/>
          </p:nvPr>
        </p:nvSpPr>
        <p:spPr>
          <a:xfrm>
            <a:off x="628650" y="273844"/>
            <a:ext cx="7250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8650" y="1369218"/>
            <a:ext cx="38862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  <a:defRPr>
                <a:solidFill>
                  <a:srgbClr val="003466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29150" y="1369218"/>
            <a:ext cx="38862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  <a:defRPr>
                <a:solidFill>
                  <a:srgbClr val="003466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8" y="4848225"/>
            <a:ext cx="8515347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34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6"/>
          <p:cNvSpPr/>
          <p:nvPr>
            <p:ph idx="2" type="pic"/>
          </p:nvPr>
        </p:nvSpPr>
        <p:spPr>
          <a:xfrm>
            <a:off x="3887391" y="740569"/>
            <a:ext cx="4629300" cy="35457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841" y="1543050"/>
            <a:ext cx="29493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648202" y="4848225"/>
            <a:ext cx="4495798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6" name="Google Shape;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" y="0"/>
            <a:ext cx="8515347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887391" y="740569"/>
            <a:ext cx="46293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29841" y="1543050"/>
            <a:ext cx="2949300" cy="29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descr="A close up of a logo&#10;&#10;Description automatically generated"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495798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459" y="4848225"/>
            <a:ext cx="8515347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623888" y="4128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623888" y="25725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D9E"/>
              </a:buClr>
              <a:buSzPts val="1800"/>
              <a:buNone/>
              <a:defRPr sz="1800">
                <a:solidFill>
                  <a:srgbClr val="888D9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500"/>
              <a:buNone/>
              <a:defRPr sz="1500">
                <a:solidFill>
                  <a:srgbClr val="888D9E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400"/>
              <a:buNone/>
              <a:defRPr sz="1400">
                <a:solidFill>
                  <a:srgbClr val="888D9E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9pPr>
          </a:lstStyle>
          <a:p/>
        </p:txBody>
      </p:sp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628653" y="4210050"/>
            <a:ext cx="8515347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47" name="Google Shape;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7127" y="4540568"/>
            <a:ext cx="5589743" cy="27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49" name="Google Shape;4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/>
          <p:nvPr>
            <p:ph type="title"/>
          </p:nvPr>
        </p:nvSpPr>
        <p:spPr>
          <a:xfrm>
            <a:off x="629841" y="1976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629841" y="11846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629841" y="1802606"/>
            <a:ext cx="3868200" cy="2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3" type="body"/>
          </p:nvPr>
        </p:nvSpPr>
        <p:spPr>
          <a:xfrm>
            <a:off x="4629150" y="11846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9"/>
          <p:cNvSpPr txBox="1"/>
          <p:nvPr>
            <p:ph idx="4" type="body"/>
          </p:nvPr>
        </p:nvSpPr>
        <p:spPr>
          <a:xfrm>
            <a:off x="4629150" y="1802606"/>
            <a:ext cx="3887400" cy="2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56" name="Google Shape;5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28653" y="4210050"/>
            <a:ext cx="8515347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59" name="Google Shape;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127" y="4540568"/>
            <a:ext cx="5589743" cy="272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 b="1" i="0" sz="3300" u="none" cap="none" strike="noStrike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34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003466"/>
                </a:solidFill>
              </a:defRPr>
            </a:lvl1pPr>
            <a:lvl2pPr lvl="1" algn="r">
              <a:buNone/>
              <a:defRPr sz="1300">
                <a:solidFill>
                  <a:srgbClr val="003466"/>
                </a:solidFill>
              </a:defRPr>
            </a:lvl2pPr>
            <a:lvl3pPr lvl="2" algn="r">
              <a:buNone/>
              <a:defRPr sz="1300">
                <a:solidFill>
                  <a:srgbClr val="003466"/>
                </a:solidFill>
              </a:defRPr>
            </a:lvl3pPr>
            <a:lvl4pPr lvl="3" algn="r">
              <a:buNone/>
              <a:defRPr sz="1300">
                <a:solidFill>
                  <a:srgbClr val="003466"/>
                </a:solidFill>
              </a:defRPr>
            </a:lvl4pPr>
            <a:lvl5pPr lvl="4" algn="r">
              <a:buNone/>
              <a:defRPr sz="1300">
                <a:solidFill>
                  <a:srgbClr val="003466"/>
                </a:solidFill>
              </a:defRPr>
            </a:lvl5pPr>
            <a:lvl6pPr lvl="5" algn="r">
              <a:buNone/>
              <a:defRPr sz="1300">
                <a:solidFill>
                  <a:srgbClr val="003466"/>
                </a:solidFill>
              </a:defRPr>
            </a:lvl6pPr>
            <a:lvl7pPr lvl="6" algn="r">
              <a:buNone/>
              <a:defRPr sz="1300">
                <a:solidFill>
                  <a:srgbClr val="003466"/>
                </a:solidFill>
              </a:defRPr>
            </a:lvl7pPr>
            <a:lvl8pPr lvl="7" algn="r">
              <a:buNone/>
              <a:defRPr sz="1300">
                <a:solidFill>
                  <a:srgbClr val="003466"/>
                </a:solidFill>
              </a:defRPr>
            </a:lvl8pPr>
            <a:lvl9pPr lvl="8" algn="r">
              <a:buNone/>
              <a:defRPr sz="1300">
                <a:solidFill>
                  <a:srgbClr val="0034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1143000" y="1172477"/>
            <a:ext cx="6858000" cy="174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VR Controlled Robot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(VRCR)</a:t>
            </a:r>
            <a:endParaRPr/>
          </a:p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143000" y="2913228"/>
            <a:ext cx="6858000" cy="886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Team Members: Eric Hinds, Levi McAdams, Zijian Song, Samuel Torres, and Tyler Allen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Matrix</a:t>
            </a:r>
            <a:endParaRPr/>
          </a:p>
        </p:txBody>
      </p:sp>
      <p:sp>
        <p:nvSpPr>
          <p:cNvPr id="176" name="Google Shape;176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77" name="Google Shape;177;p21"/>
          <p:cNvGraphicFramePr/>
          <p:nvPr/>
        </p:nvGraphicFramePr>
        <p:xfrm>
          <a:off x="1529788" y="145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{138E48E8-4662-4081-88E6-B9DFEB86DABB}</a:tableStyleId>
              </a:tblPr>
              <a:tblGrid>
                <a:gridCol w="2094850"/>
                <a:gridCol w="1005150"/>
                <a:gridCol w="982950"/>
                <a:gridCol w="974050"/>
                <a:gridCol w="1027425"/>
              </a:tblGrid>
              <a:tr h="843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Customer Requirements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One-arm          2D Camera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One-arm        3D Camera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Two-arm         2D Camera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Two-arm          3D Camera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Move in 3D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Large Workspace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High-resolution Sensing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Accurate VR control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Easy to use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8" name="Google Shape;178;p21"/>
          <p:cNvSpPr txBox="1"/>
          <p:nvPr/>
        </p:nvSpPr>
        <p:spPr>
          <a:xfrm>
            <a:off x="1529800" y="1175400"/>
            <a:ext cx="5062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Table 1: Decision Matrix</a:t>
            </a:r>
            <a:endParaRPr sz="900"/>
          </a:p>
        </p:txBody>
      </p:sp>
      <p:sp>
        <p:nvSpPr>
          <p:cNvPr id="179" name="Google Shape;179;p21"/>
          <p:cNvSpPr txBox="1"/>
          <p:nvPr/>
        </p:nvSpPr>
        <p:spPr>
          <a:xfrm>
            <a:off x="6982575" y="4769650"/>
            <a:ext cx="193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Tyler Allen 07/03/23 VRCR </a:t>
            </a:r>
            <a:endParaRPr sz="1100"/>
          </a:p>
        </p:txBody>
      </p:sp>
      <p:sp>
        <p:nvSpPr>
          <p:cNvPr id="180" name="Google Shape;180;p21"/>
          <p:cNvSpPr txBox="1"/>
          <p:nvPr/>
        </p:nvSpPr>
        <p:spPr>
          <a:xfrm>
            <a:off x="210075" y="1709675"/>
            <a:ext cx="11664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Design</a:t>
            </a: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5061188" y="4463875"/>
            <a:ext cx="26568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13: </a:t>
            </a:r>
            <a:r>
              <a:rPr i="1" lang="en" sz="1200"/>
              <a:t>Best Concept Design</a:t>
            </a:r>
            <a:endParaRPr i="1" sz="1200"/>
          </a:p>
        </p:txBody>
      </p:sp>
      <p:sp>
        <p:nvSpPr>
          <p:cNvPr id="187" name="Google Shape;18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2"/>
          <p:cNvSpPr txBox="1"/>
          <p:nvPr/>
        </p:nvSpPr>
        <p:spPr>
          <a:xfrm>
            <a:off x="353975" y="1444800"/>
            <a:ext cx="38685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700"/>
              <a:buChar char="●"/>
            </a:pPr>
            <a:r>
              <a:rPr lang="en" sz="1700">
                <a:solidFill>
                  <a:srgbClr val="003466"/>
                </a:solidFill>
              </a:rPr>
              <a:t>One arm with a 3D camera was found to be the best concept design </a:t>
            </a:r>
            <a:endParaRPr sz="1700">
              <a:solidFill>
                <a:srgbClr val="003466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700"/>
              <a:buChar char="●"/>
            </a:pPr>
            <a:r>
              <a:rPr lang="en" sz="1700">
                <a:solidFill>
                  <a:srgbClr val="003466"/>
                </a:solidFill>
              </a:rPr>
              <a:t>To ensure </a:t>
            </a:r>
            <a:r>
              <a:rPr lang="en" sz="1700">
                <a:solidFill>
                  <a:srgbClr val="003466"/>
                </a:solidFill>
              </a:rPr>
              <a:t>adequate</a:t>
            </a:r>
            <a:r>
              <a:rPr lang="en" sz="1700">
                <a:solidFill>
                  <a:srgbClr val="003466"/>
                </a:solidFill>
              </a:rPr>
              <a:t> workspace for the single arm it will be mounted near </a:t>
            </a:r>
            <a:r>
              <a:rPr lang="en" sz="1700">
                <a:solidFill>
                  <a:srgbClr val="003466"/>
                </a:solidFill>
              </a:rPr>
              <a:t>the front of RUT</a:t>
            </a:r>
            <a:endParaRPr sz="1700">
              <a:solidFill>
                <a:srgbClr val="003466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700"/>
              <a:buChar char="●"/>
            </a:pPr>
            <a:r>
              <a:rPr lang="en" sz="1700">
                <a:solidFill>
                  <a:srgbClr val="003466"/>
                </a:solidFill>
              </a:rPr>
              <a:t>The 3D camera will be mounted up high on a post to give a good view of the arm, workspace, and the area ahead</a:t>
            </a:r>
            <a:endParaRPr sz="1700">
              <a:solidFill>
                <a:srgbClr val="003466"/>
              </a:solidFill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6679300" y="4769650"/>
            <a:ext cx="217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Zijian Song</a:t>
            </a:r>
            <a:r>
              <a:rPr lang="en" sz="1100"/>
              <a:t> 07/03/2023 VRCR</a:t>
            </a:r>
            <a:endParaRPr sz="1100"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738" y="1391119"/>
            <a:ext cx="4245732" cy="3150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Interfacing</a:t>
            </a:r>
            <a:r>
              <a:rPr lang="en"/>
              <a:t> of Parts</a:t>
            </a:r>
            <a:endParaRPr/>
          </a:p>
        </p:txBody>
      </p:sp>
      <p:sp>
        <p:nvSpPr>
          <p:cNvPr id="196" name="Google Shape;19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271" y="1283351"/>
            <a:ext cx="2447300" cy="252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/>
          <p:nvPr/>
        </p:nvSpPr>
        <p:spPr>
          <a:xfrm>
            <a:off x="552000" y="4084650"/>
            <a:ext cx="8040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[4]https://store-usa.arduino.cc/products/tinkerkit-braccio-robot?selectedStore=us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[5]https://www.ceias.nau.edu/capstone/projects/ME/2022/22Spr01_RobotRE/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[6]https://www.meta.com/quest/products/quest-2/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[7]https://www.dell.com/en-us/shop/gaming-pcs-and-accessories/alienware-x14-gaming-laptop/spd/alienware-x14-r2-laptop/useahctox14r2rpl01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[8]https://www.raspberrypi.com/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[9]https://www.amazon.com/Samsung-Resolution-Camera-Version-Warranty/dp/B01D9LVL3G/ref=sr_1_15?hvadid=153690422625&amp;hvdev=c&amp;hvlocphy=1013406&amp;hvnetw=g&amp;hvqmt=e&amp;hvrand=4284263521118535615&amp;hvtargid=kwd-74069108&amp;hydadcr=11662_9371252&amp;keywords=vr+camera&amp;qid=1688439191&amp;sr=8-15&amp;ufe=app_do%3Aamzn1.fos.f5122f16-c3e8-4386-bf32-63e904010ad0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pic>
        <p:nvPicPr>
          <p:cNvPr id="199" name="Google Shape;19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9625" y="1428050"/>
            <a:ext cx="3491874" cy="203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1249475" y="3644625"/>
            <a:ext cx="181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14: Link Relationship</a:t>
            </a:r>
            <a:endParaRPr sz="600"/>
          </a:p>
        </p:txBody>
      </p:sp>
      <p:sp>
        <p:nvSpPr>
          <p:cNvPr id="201" name="Google Shape;201;p23"/>
          <p:cNvSpPr txBox="1"/>
          <p:nvPr/>
        </p:nvSpPr>
        <p:spPr>
          <a:xfrm>
            <a:off x="4733050" y="3519925"/>
            <a:ext cx="201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15: Space Relationship</a:t>
            </a:r>
            <a:endParaRPr sz="1000"/>
          </a:p>
        </p:txBody>
      </p:sp>
      <p:sp>
        <p:nvSpPr>
          <p:cNvPr id="202" name="Google Shape;202;p23"/>
          <p:cNvSpPr txBox="1"/>
          <p:nvPr/>
        </p:nvSpPr>
        <p:spPr>
          <a:xfrm>
            <a:off x="6992850" y="4820675"/>
            <a:ext cx="197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Zijian Song 07/03/23 VRCR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VR / Camera Update</a:t>
            </a:r>
            <a:endParaRPr/>
          </a:p>
        </p:txBody>
      </p:sp>
      <p:sp>
        <p:nvSpPr>
          <p:cNvPr id="208" name="Google Shape;208;p24"/>
          <p:cNvSpPr/>
          <p:nvPr>
            <p:ph idx="2" type="chart"/>
          </p:nvPr>
        </p:nvSpPr>
        <p:spPr>
          <a:xfrm>
            <a:off x="628650" y="1254925"/>
            <a:ext cx="4594200" cy="3254700"/>
          </a:xfrm>
          <a:prstGeom prst="rect">
            <a:avLst/>
          </a:prstGeom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Further perfection of headset integration to Unity.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Tweaks in settings, etc.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Requirements for wireless camera connection: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Wifi Enabled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SDK or API streaming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Only requirements for Unity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Stream video and depth data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Successfully located a likely camera to be used within the project.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Terabee 3DCam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Communication with NAU Software Engineer Cole Pendergraft</a:t>
            </a:r>
            <a:endParaRPr sz="1600"/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210" name="Google Shape;210;p24"/>
          <p:cNvSpPr txBox="1"/>
          <p:nvPr/>
        </p:nvSpPr>
        <p:spPr>
          <a:xfrm>
            <a:off x="618750" y="4459150"/>
            <a:ext cx="4614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[10] https://learn.unity.com/tutorial/working-with-unity-cameras-questions# 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[11] https://docs.unity3d.com/Packages/com.unity.renderstreaming@3.1/manual/video-streaming.html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[12] https://www.terabee.com/shop/3d-tof-cameras/terabee-3dcam</a:t>
            </a:r>
            <a:r>
              <a:rPr lang="en" sz="700"/>
              <a:t>/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[13] https://nau.edu/ceias/staff-who-does-what/</a:t>
            </a:r>
            <a:endParaRPr sz="700"/>
          </a:p>
        </p:txBody>
      </p:sp>
      <p:pic>
        <p:nvPicPr>
          <p:cNvPr id="211" name="Google Shape;211;p24"/>
          <p:cNvPicPr preferRelativeResize="0"/>
          <p:nvPr/>
        </p:nvPicPr>
        <p:blipFill rotWithShape="1">
          <a:blip r:embed="rId3">
            <a:alphaModFix/>
          </a:blip>
          <a:srcRect b="8585" l="19482" r="22620" t="12068"/>
          <a:stretch/>
        </p:blipFill>
        <p:spPr>
          <a:xfrm>
            <a:off x="5338263" y="1254925"/>
            <a:ext cx="1366675" cy="14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5176050" y="2679800"/>
            <a:ext cx="20709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[11]    </a:t>
            </a:r>
            <a:r>
              <a:rPr b="1" lang="en" sz="800"/>
              <a:t>Figure 16: Terabee 3DCam</a:t>
            </a:r>
            <a:endParaRPr b="1" sz="800"/>
          </a:p>
        </p:txBody>
      </p:sp>
      <p:pic>
        <p:nvPicPr>
          <p:cNvPr id="213" name="Google Shape;2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5175" y="3080869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 txBox="1"/>
          <p:nvPr/>
        </p:nvSpPr>
        <p:spPr>
          <a:xfrm>
            <a:off x="5227800" y="4503700"/>
            <a:ext cx="1908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[12]   </a:t>
            </a:r>
            <a:r>
              <a:rPr b="1" lang="en" sz="800"/>
              <a:t>Figure 17: Cole Pendergraft</a:t>
            </a:r>
            <a:endParaRPr b="1" sz="800"/>
          </a:p>
        </p:txBody>
      </p:sp>
      <p:sp>
        <p:nvSpPr>
          <p:cNvPr id="215" name="Google Shape;215;p24"/>
          <p:cNvSpPr txBox="1"/>
          <p:nvPr/>
        </p:nvSpPr>
        <p:spPr>
          <a:xfrm>
            <a:off x="7073100" y="4769650"/>
            <a:ext cx="207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Eric Hinds 07/03/23 VRCR 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 Of Materials 1/2</a:t>
            </a:r>
            <a:endParaRPr/>
          </a:p>
        </p:txBody>
      </p:sp>
      <p:graphicFrame>
        <p:nvGraphicFramePr>
          <p:cNvPr id="221" name="Google Shape;221;p25"/>
          <p:cNvGraphicFramePr/>
          <p:nvPr/>
        </p:nvGraphicFramePr>
        <p:xfrm>
          <a:off x="7812575" y="154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{138E48E8-4662-4081-88E6-B9DFEB86DABB}</a:tableStyleId>
              </a:tblPr>
              <a:tblGrid>
                <a:gridCol w="1180125"/>
              </a:tblGrid>
              <a:tr h="327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Green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724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Signifies successful purchase.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Red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52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Signifies units that the team has decided against.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Yellow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724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Signifies loaners, or other units that are needing to be bought.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2" name="Google Shape;222;p25"/>
          <p:cNvSpPr txBox="1"/>
          <p:nvPr/>
        </p:nvSpPr>
        <p:spPr>
          <a:xfrm>
            <a:off x="194500" y="4833725"/>
            <a:ext cx="42285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Table 2: Bill of Materials</a:t>
            </a:r>
            <a:endParaRPr b="1" sz="800"/>
          </a:p>
        </p:txBody>
      </p:sp>
      <p:sp>
        <p:nvSpPr>
          <p:cNvPr id="223" name="Google Shape;223;p25"/>
          <p:cNvSpPr txBox="1"/>
          <p:nvPr/>
        </p:nvSpPr>
        <p:spPr>
          <a:xfrm>
            <a:off x="7066900" y="4789500"/>
            <a:ext cx="2077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Eric Hinds 07/03/23 VRCR  12</a:t>
            </a:r>
            <a:endParaRPr sz="1100"/>
          </a:p>
        </p:txBody>
      </p:sp>
      <p:graphicFrame>
        <p:nvGraphicFramePr>
          <p:cNvPr id="224" name="Google Shape;224;p25"/>
          <p:cNvGraphicFramePr/>
          <p:nvPr/>
        </p:nvGraphicFramePr>
        <p:xfrm>
          <a:off x="70450" y="1721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{138E48E8-4662-4081-88E6-B9DFEB86DABB}</a:tableStyleId>
              </a:tblPr>
              <a:tblGrid>
                <a:gridCol w="552200"/>
                <a:gridCol w="785000"/>
                <a:gridCol w="909350"/>
                <a:gridCol w="2621675"/>
                <a:gridCol w="362850"/>
                <a:gridCol w="528525"/>
                <a:gridCol w="556800"/>
                <a:gridCol w="608325"/>
                <a:gridCol w="723550"/>
              </a:tblGrid>
              <a:tr h="400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BOM Level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P/N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Part Name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Description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Qty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UOM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Price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Exporter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Purchased Y/N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78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T05000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Tinkerkit Braccio Robot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 fully operational robotic arm, of which the team has had practice using thanks to generous loaners from the school.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Each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$100.99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Arrow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78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899-00182-02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Oculus Quest 2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Fully immersive VR headset and controllers. Built for ease of use, and wifi connection friendly.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Each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$299.99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Walmart / Target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Loaned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503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/>
                        <a:t>1</a:t>
                      </a:r>
                      <a:endParaRPr sz="1000" strike="sngStrike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/>
                        <a:t>OS30A</a:t>
                      </a:r>
                      <a:endParaRPr sz="1000" strike="sngStrike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/>
                        <a:t>YDLIDAR 3D Depth Camera</a:t>
                      </a:r>
                      <a:endParaRPr sz="1000" strike="sngStrike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/>
                        <a:t>3D camera used to impliment 3D tracking into the Unity game (for VR integration).</a:t>
                      </a:r>
                      <a:endParaRPr sz="1000" strike="sngStrike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/>
                        <a:t>1</a:t>
                      </a:r>
                      <a:endParaRPr sz="1000" strike="sngStrike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/>
                        <a:t>Each</a:t>
                      </a:r>
                      <a:endParaRPr sz="1000" strike="sngStrike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/>
                        <a:t>$139.00</a:t>
                      </a:r>
                      <a:endParaRPr sz="1000" strike="sngStrike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/>
                        <a:t>YDLIDAR</a:t>
                      </a:r>
                      <a:endParaRPr sz="1000" strike="sngStrike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 of Materials 2/2</a:t>
            </a:r>
            <a:endParaRPr/>
          </a:p>
        </p:txBody>
      </p:sp>
      <p:sp>
        <p:nvSpPr>
          <p:cNvPr id="230" name="Google Shape;230;p26"/>
          <p:cNvSpPr txBox="1"/>
          <p:nvPr/>
        </p:nvSpPr>
        <p:spPr>
          <a:xfrm>
            <a:off x="51050" y="4869625"/>
            <a:ext cx="42285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Table 2: Bill of Materials</a:t>
            </a:r>
            <a:endParaRPr b="1" sz="800"/>
          </a:p>
        </p:txBody>
      </p:sp>
      <p:sp>
        <p:nvSpPr>
          <p:cNvPr id="231" name="Google Shape;231;p26"/>
          <p:cNvSpPr txBox="1"/>
          <p:nvPr/>
        </p:nvSpPr>
        <p:spPr>
          <a:xfrm>
            <a:off x="7066900" y="4789500"/>
            <a:ext cx="2077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Eric Hinds 07/03/23 VRCR  12</a:t>
            </a:r>
            <a:endParaRPr sz="1100"/>
          </a:p>
        </p:txBody>
      </p:sp>
      <p:graphicFrame>
        <p:nvGraphicFramePr>
          <p:cNvPr id="232" name="Google Shape;232;p26"/>
          <p:cNvGraphicFramePr/>
          <p:nvPr/>
        </p:nvGraphicFramePr>
        <p:xfrm>
          <a:off x="7812575" y="154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{138E48E8-4662-4081-88E6-B9DFEB86DABB}</a:tableStyleId>
              </a:tblPr>
              <a:tblGrid>
                <a:gridCol w="1180125"/>
              </a:tblGrid>
              <a:tr h="327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Green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724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Signifies successful purchase.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Red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52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Signifies units that the team has decided against.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Yellow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724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Signifies loaners, or other units that are needing to be bought.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33" name="Google Shape;233;p26"/>
          <p:cNvGraphicFramePr/>
          <p:nvPr/>
        </p:nvGraphicFramePr>
        <p:xfrm>
          <a:off x="100388" y="212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{138E48E8-4662-4081-88E6-B9DFEB86DABB}</a:tableStyleId>
              </a:tblPr>
              <a:tblGrid>
                <a:gridCol w="572775"/>
                <a:gridCol w="882625"/>
                <a:gridCol w="968025"/>
                <a:gridCol w="2408800"/>
                <a:gridCol w="356500"/>
                <a:gridCol w="576800"/>
                <a:gridCol w="731900"/>
                <a:gridCol w="541300"/>
                <a:gridCol w="596225"/>
              </a:tblGrid>
              <a:tr h="611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TB-3DCAM-8060-USB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Terabee 3Dcam 80x60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3D Camera capable of streaming depth and video footage. This camera is also compatible with direct python interaction, and pre existing softwares for ease of use.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Each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$250.00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Terabee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700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SC15184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Raspberry Pi 4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Small, single board computer designed as a means to connect everything in the project together.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Each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$69.90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Amazon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472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M-C2Y-DS13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Matterhack Pro Series PLA Filament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1kg Spool of Matterhackers PRO series PLA filament for 3D printing at home.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Each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$62.23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Matterhackers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Yes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graphicFrame>
        <p:nvGraphicFramePr>
          <p:cNvPr id="239" name="Google Shape;239;p27"/>
          <p:cNvGraphicFramePr/>
          <p:nvPr/>
        </p:nvGraphicFramePr>
        <p:xfrm>
          <a:off x="224450" y="305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{138E48E8-4662-4081-88E6-B9DFEB86DABB}</a:tableStyleId>
              </a:tblPr>
              <a:tblGrid>
                <a:gridCol w="1725025"/>
                <a:gridCol w="1821625"/>
                <a:gridCol w="1669825"/>
                <a:gridCol w="1380000"/>
              </a:tblGrid>
              <a:tr h="592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Current Budget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Expenses To Date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Future Expenses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Extra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30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$2,000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$790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$600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$610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  <p:sp>
        <p:nvSpPr>
          <p:cNvPr id="240" name="Google Shape;240;p27"/>
          <p:cNvSpPr txBox="1"/>
          <p:nvPr/>
        </p:nvSpPr>
        <p:spPr>
          <a:xfrm>
            <a:off x="224450" y="2571750"/>
            <a:ext cx="47688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Table 3: Expense Calculations</a:t>
            </a:r>
            <a:endParaRPr b="1" sz="800"/>
          </a:p>
        </p:txBody>
      </p:sp>
      <p:sp>
        <p:nvSpPr>
          <p:cNvPr id="241" name="Google Shape;241;p27"/>
          <p:cNvSpPr txBox="1"/>
          <p:nvPr/>
        </p:nvSpPr>
        <p:spPr>
          <a:xfrm>
            <a:off x="224450" y="4062950"/>
            <a:ext cx="21108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Table 4: Complete Budget</a:t>
            </a:r>
            <a:endParaRPr b="1" sz="800"/>
          </a:p>
        </p:txBody>
      </p:sp>
      <p:sp>
        <p:nvSpPr>
          <p:cNvPr id="242" name="Google Shape;242;p27"/>
          <p:cNvSpPr txBox="1"/>
          <p:nvPr/>
        </p:nvSpPr>
        <p:spPr>
          <a:xfrm>
            <a:off x="5996600" y="1447975"/>
            <a:ext cx="3202500" cy="17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current budget may be increased if more funds are approved by the department or by applying for funding from GORE. </a:t>
            </a:r>
            <a:endParaRPr sz="1600"/>
          </a:p>
        </p:txBody>
      </p:sp>
      <p:sp>
        <p:nvSpPr>
          <p:cNvPr id="243" name="Google Shape;243;p27"/>
          <p:cNvSpPr txBox="1"/>
          <p:nvPr/>
        </p:nvSpPr>
        <p:spPr>
          <a:xfrm>
            <a:off x="155900" y="4740125"/>
            <a:ext cx="4905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[13] </a:t>
            </a:r>
            <a:r>
              <a:rPr lang="en" sz="800">
                <a:solidFill>
                  <a:srgbClr val="003466"/>
                </a:solidFill>
              </a:rPr>
              <a:t>Gore | Improving lives through advanced materials,” Gore.com, 2015. https://www.gore.com/</a:t>
            </a:r>
            <a:endParaRPr sz="800"/>
          </a:p>
        </p:txBody>
      </p:sp>
      <p:sp>
        <p:nvSpPr>
          <p:cNvPr id="244" name="Google Shape;244;p27"/>
          <p:cNvSpPr txBox="1"/>
          <p:nvPr/>
        </p:nvSpPr>
        <p:spPr>
          <a:xfrm>
            <a:off x="7033200" y="4789500"/>
            <a:ext cx="2110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Eric Hinds </a:t>
            </a:r>
            <a:r>
              <a:rPr lang="en" sz="1100"/>
              <a:t>07/03/23 VRCR   13</a:t>
            </a:r>
            <a:endParaRPr sz="1100"/>
          </a:p>
        </p:txBody>
      </p:sp>
      <p:graphicFrame>
        <p:nvGraphicFramePr>
          <p:cNvPr id="245" name="Google Shape;245;p27"/>
          <p:cNvGraphicFramePr/>
          <p:nvPr/>
        </p:nvGraphicFramePr>
        <p:xfrm>
          <a:off x="224450" y="115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{138E48E8-4662-4081-88E6-B9DFEB86DABB}</a:tableStyleId>
              </a:tblPr>
              <a:tblGrid>
                <a:gridCol w="1266825"/>
                <a:gridCol w="1495425"/>
                <a:gridCol w="3009900"/>
              </a:tblGrid>
              <a:tr h="4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Expenses To Date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Description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$610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Cost/Value of the RUT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$117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Cost/Value of the Braccio Robot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$63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Cost of a single spool of filament.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Total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$790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type="ctrTitle"/>
          </p:nvPr>
        </p:nvSpPr>
        <p:spPr>
          <a:xfrm>
            <a:off x="1104025" y="1188077"/>
            <a:ext cx="6858000" cy="174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51" name="Google Shape;251;p28"/>
          <p:cNvSpPr txBox="1"/>
          <p:nvPr/>
        </p:nvSpPr>
        <p:spPr>
          <a:xfrm>
            <a:off x="7970600" y="4815200"/>
            <a:ext cx="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  <p:sp>
        <p:nvSpPr>
          <p:cNvPr id="252" name="Google Shape;252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type="ctrTitle"/>
          </p:nvPr>
        </p:nvSpPr>
        <p:spPr>
          <a:xfrm>
            <a:off x="1104025" y="1188077"/>
            <a:ext cx="6858000" cy="174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58" name="Google Shape;258;p29"/>
          <p:cNvSpPr txBox="1"/>
          <p:nvPr/>
        </p:nvSpPr>
        <p:spPr>
          <a:xfrm>
            <a:off x="7970600" y="4815200"/>
            <a:ext cx="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</a:t>
            </a:r>
            <a:endParaRPr/>
          </a:p>
        </p:txBody>
      </p:sp>
      <p:sp>
        <p:nvSpPr>
          <p:cNvPr id="259" name="Google Shape;259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65" name="Google Shape;265;p30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[1] https://www.ceias.nau.edu/capstone/projects/ME/2022/22Spr01_RobotRE/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[2] https://www.meta.com/quest/products/quest-2/</a:t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[3]https://store-usa.arduino.cc/products/tinkerkit-braccio-robot?selectedStore=us</a:t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[4]https://www.ceias.nau.edu/capstone/projects/ME/2022/22Spr01_RobotRE/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[5]https://www.meta.com/quest/products/quest-2/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[6]https://www.dell.com/en-us/shop/gaming-pcs-and-accessories/alienware-x14-gaming-laptop/spd/alienware-x14-r2-laptop/useahctox14r2rpl01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[7]https://www.raspberrypi.com/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[8]https://www.amazon.com/Samsung-Resolution-Camera-Version-Warranty/dp/B01D9LVL3G/ref=sr_1_15?hvadid=153690422625&amp;hvdev=c&amp;hvlocphy=1013406&amp;hvnetw=g&amp;hvqmt=e&amp;hvrand=4284263521118535615&amp;hvtargid=kwd-74069108&amp;hydadcr=11662_9371252&amp;keywords=vr+camera&amp;qid=1688439191&amp;sr=8-15&amp;ufe=app_do%3Aamzn1.fos.f5122f16-c3e8-4386-bf32-63e904010ad0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[9] https://learn.unity.com/tutorial/working-with-unity-cameras-questions#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[10] https://docs.unity3d.com/Packages/com.unity.renderstreaming@3.1/manual/video-streaming.html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[11] https://www.terabee.com/shop/3d-tof-cameras/terabee-3dcam/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[12] https://nau.edu/ceias/staff-who-does-what/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</p:txBody>
      </p:sp>
      <p:sp>
        <p:nvSpPr>
          <p:cNvPr id="266" name="Google Shape;266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Introduction</a:t>
            </a:r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085" y="1407300"/>
            <a:ext cx="5013825" cy="33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1</a:t>
            </a:r>
            <a:endParaRPr/>
          </a:p>
        </p:txBody>
      </p:sp>
      <p:sp>
        <p:nvSpPr>
          <p:cNvPr id="272" name="Google Shape;272;p31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2</a:t>
            </a:r>
            <a:endParaRPr/>
          </a:p>
        </p:txBody>
      </p:sp>
      <p:sp>
        <p:nvSpPr>
          <p:cNvPr id="279" name="Google Shape;279;p32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3</a:t>
            </a:r>
            <a:endParaRPr/>
          </a:p>
        </p:txBody>
      </p:sp>
      <p:sp>
        <p:nvSpPr>
          <p:cNvPr id="286" name="Google Shape;286;p33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4</a:t>
            </a:r>
            <a:endParaRPr/>
          </a:p>
        </p:txBody>
      </p:sp>
      <p:sp>
        <p:nvSpPr>
          <p:cNvPr id="293" name="Google Shape;293;p34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5</a:t>
            </a:r>
            <a:endParaRPr/>
          </a:p>
        </p:txBody>
      </p:sp>
      <p:sp>
        <p:nvSpPr>
          <p:cNvPr id="300" name="Google Shape;300;p35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Clients</a:t>
            </a:r>
            <a:endParaRPr/>
          </a:p>
        </p:txBody>
      </p:sp>
      <p:sp>
        <p:nvSpPr>
          <p:cNvPr id="89" name="Google Shape;89;p14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The clients for this project are Dr. Armin Eilaghi and Dr. Reza Razavian whom are both professors in the mechanical engineering department at NAU as well as CEIAS.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The funding for this project is supplied by CEIAS.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(figures 3, 4,5)</a:t>
            </a:r>
            <a:endParaRPr/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175" y="2866725"/>
            <a:ext cx="1639827" cy="190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748" y="2866723"/>
            <a:ext cx="1264800" cy="19013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930850" y="4704800"/>
            <a:ext cx="1134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Figure 3. </a:t>
            </a:r>
            <a:r>
              <a:rPr lang="en" sz="600"/>
              <a:t>Dr. Armin Eilaghi</a:t>
            </a:r>
            <a:endParaRPr sz="600"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6600" y="2866725"/>
            <a:ext cx="1304519" cy="19013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3689650" y="4704800"/>
            <a:ext cx="130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Figure 4. </a:t>
            </a:r>
            <a:r>
              <a:rPr lang="en" sz="600"/>
              <a:t>Dr. Reza Razavian</a:t>
            </a:r>
            <a:endParaRPr sz="600"/>
          </a:p>
        </p:txBody>
      </p:sp>
      <p:sp>
        <p:nvSpPr>
          <p:cNvPr id="95" name="Google Shape;95;p14"/>
          <p:cNvSpPr txBox="1"/>
          <p:nvPr/>
        </p:nvSpPr>
        <p:spPr>
          <a:xfrm>
            <a:off x="6414888" y="4704800"/>
            <a:ext cx="130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Figure 5. Ceias </a:t>
            </a:r>
            <a:endParaRPr sz="600"/>
          </a:p>
        </p:txBody>
      </p:sp>
      <p:sp>
        <p:nvSpPr>
          <p:cNvPr id="96" name="Google Shape;96;p14"/>
          <p:cNvSpPr txBox="1"/>
          <p:nvPr/>
        </p:nvSpPr>
        <p:spPr>
          <a:xfrm>
            <a:off x="6465850" y="4789500"/>
            <a:ext cx="271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Samuel Torres 06/20/23 VRCR 13</a:t>
            </a:r>
            <a:endParaRPr sz="1100"/>
          </a:p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</a:t>
            </a:r>
            <a:endParaRPr/>
          </a:p>
        </p:txBody>
      </p:sp>
      <p:sp>
        <p:nvSpPr>
          <p:cNvPr id="103" name="Google Shape;103;p15"/>
          <p:cNvSpPr/>
          <p:nvPr>
            <p:ph idx="2" type="chart"/>
          </p:nvPr>
        </p:nvSpPr>
        <p:spPr>
          <a:xfrm>
            <a:off x="628650" y="1254925"/>
            <a:ext cx="3872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Robotic </a:t>
            </a:r>
            <a:r>
              <a:rPr lang="en"/>
              <a:t>Utility</a:t>
            </a:r>
            <a:r>
              <a:rPr lang="en"/>
              <a:t> Tank’s (RUT) are great for performing tasks where a human cannot or </a:t>
            </a:r>
            <a:r>
              <a:rPr lang="en"/>
              <a:t>should</a:t>
            </a:r>
            <a:r>
              <a:rPr lang="en"/>
              <a:t> not be present such as: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Explosive</a:t>
            </a:r>
            <a:r>
              <a:rPr lang="en"/>
              <a:t> environments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Surgery from a different place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Space exploration 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774" y="1254925"/>
            <a:ext cx="1916149" cy="19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7452525" y="3070900"/>
            <a:ext cx="2136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[1] </a:t>
            </a:r>
            <a:r>
              <a:rPr lang="en" sz="1000"/>
              <a:t>Figure</a:t>
            </a:r>
            <a:r>
              <a:rPr lang="en" sz="1000"/>
              <a:t> 6: Military Robot</a:t>
            </a:r>
            <a:endParaRPr sz="1000"/>
          </a:p>
        </p:txBody>
      </p:sp>
      <p:sp>
        <p:nvSpPr>
          <p:cNvPr id="106" name="Google Shape;106;p15"/>
          <p:cNvSpPr txBox="1"/>
          <p:nvPr/>
        </p:nvSpPr>
        <p:spPr>
          <a:xfrm>
            <a:off x="99850" y="4637900"/>
            <a:ext cx="3676200" cy="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[1] https://justtotaltech.com/military-robots/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[2] https://spectrum.ieee.org/robotic-surgery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22037"/>
            <a:ext cx="2364763" cy="1773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4928575" y="3434900"/>
            <a:ext cx="20082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[2] Figure 7: Surgery Robot</a:t>
            </a:r>
            <a:endParaRPr sz="1000"/>
          </a:p>
        </p:txBody>
      </p:sp>
      <p:sp>
        <p:nvSpPr>
          <p:cNvPr id="109" name="Google Shape;109;p15"/>
          <p:cNvSpPr txBox="1"/>
          <p:nvPr/>
        </p:nvSpPr>
        <p:spPr>
          <a:xfrm>
            <a:off x="7739200" y="4615425"/>
            <a:ext cx="1270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Levi McAdams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7/3/23 VRCR 23</a:t>
            </a: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</a:t>
            </a:r>
            <a:endParaRPr/>
          </a:p>
        </p:txBody>
      </p:sp>
      <p:sp>
        <p:nvSpPr>
          <p:cNvPr id="115" name="Google Shape;115;p16"/>
          <p:cNvSpPr/>
          <p:nvPr>
            <p:ph idx="2" type="chart"/>
          </p:nvPr>
        </p:nvSpPr>
        <p:spPr>
          <a:xfrm>
            <a:off x="99700" y="1254925"/>
            <a:ext cx="5116800" cy="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VR Controlled Robot (VRCR)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450" y="1788475"/>
            <a:ext cx="2181102" cy="290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100" y="1631075"/>
            <a:ext cx="1869500" cy="278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646300" y="4641900"/>
            <a:ext cx="16428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8 </a:t>
            </a:r>
            <a:r>
              <a:rPr i="1" lang="en" sz="1200"/>
              <a:t>RUT</a:t>
            </a:r>
            <a:endParaRPr i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Courtesy</a:t>
            </a:r>
            <a:r>
              <a:rPr i="1" lang="en" sz="900"/>
              <a:t> of Samuel T.</a:t>
            </a:r>
            <a:endParaRPr i="1" sz="900"/>
          </a:p>
        </p:txBody>
      </p:sp>
      <p:sp>
        <p:nvSpPr>
          <p:cNvPr id="119" name="Google Shape;119;p16"/>
          <p:cNvSpPr txBox="1"/>
          <p:nvPr/>
        </p:nvSpPr>
        <p:spPr>
          <a:xfrm>
            <a:off x="5886163" y="4290475"/>
            <a:ext cx="16011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9 </a:t>
            </a:r>
            <a:r>
              <a:rPr i="1" lang="en" sz="1200"/>
              <a:t>Robot Arm</a:t>
            </a:r>
            <a:endParaRPr i="1" sz="1200"/>
          </a:p>
        </p:txBody>
      </p:sp>
      <p:sp>
        <p:nvSpPr>
          <p:cNvPr id="120" name="Google Shape;120;p16"/>
          <p:cNvSpPr/>
          <p:nvPr/>
        </p:nvSpPr>
        <p:spPr>
          <a:xfrm>
            <a:off x="3210125" y="2900075"/>
            <a:ext cx="2298300" cy="1003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6256100" y="4789500"/>
            <a:ext cx="271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Samuel Torres 06/20/23 VRCR </a:t>
            </a:r>
            <a:endParaRPr sz="1100"/>
          </a:p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5846575" y="4507750"/>
            <a:ext cx="17463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https://store-usa.arduino.cc/products/tinkerkit-braccio-robot?selectedStore=us</a:t>
            </a:r>
            <a:endParaRPr sz="700"/>
          </a:p>
        </p:txBody>
      </p:sp>
      <p:sp>
        <p:nvSpPr>
          <p:cNvPr id="124" name="Google Shape;124;p16"/>
          <p:cNvSpPr txBox="1"/>
          <p:nvPr/>
        </p:nvSpPr>
        <p:spPr>
          <a:xfrm>
            <a:off x="3957925" y="3201575"/>
            <a:ext cx="110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3807575" y="3679875"/>
            <a:ext cx="1103400" cy="66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3953525" y="3715275"/>
            <a:ext cx="81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Controlled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by </a:t>
            </a:r>
            <a:endParaRPr sz="900"/>
          </a:p>
        </p:txBody>
      </p:sp>
      <p:sp>
        <p:nvSpPr>
          <p:cNvPr id="127" name="Google Shape;127;p16"/>
          <p:cNvSpPr txBox="1"/>
          <p:nvPr/>
        </p:nvSpPr>
        <p:spPr>
          <a:xfrm>
            <a:off x="4050775" y="4290475"/>
            <a:ext cx="76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VR</a:t>
            </a:r>
            <a:endParaRPr b="1"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Generation Process</a:t>
            </a:r>
            <a:endParaRPr/>
          </a:p>
        </p:txBody>
      </p:sp>
      <p:sp>
        <p:nvSpPr>
          <p:cNvPr id="133" name="Google Shape;133;p17"/>
          <p:cNvSpPr/>
          <p:nvPr>
            <p:ph idx="2" type="chart"/>
          </p:nvPr>
        </p:nvSpPr>
        <p:spPr>
          <a:xfrm>
            <a:off x="628650" y="1254925"/>
            <a:ext cx="24711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RUT</a:t>
            </a:r>
            <a:endParaRPr sz="1900"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Robot Utility Tank </a:t>
            </a:r>
            <a:r>
              <a:rPr lang="en" sz="1500"/>
              <a:t>provided</a:t>
            </a:r>
            <a:r>
              <a:rPr lang="en" sz="1500"/>
              <a:t> by a previous capstone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Customer requirements request mobility </a:t>
            </a:r>
            <a:r>
              <a:rPr lang="en" sz="1500"/>
              <a:t>improvements</a:t>
            </a:r>
            <a:r>
              <a:rPr lang="en" sz="1500"/>
              <a:t> </a:t>
            </a:r>
            <a:endParaRPr sz="1500"/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5025" y="2821524"/>
            <a:ext cx="1521174" cy="171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/>
          <p:nvPr>
            <p:ph idx="2" type="chart"/>
          </p:nvPr>
        </p:nvSpPr>
        <p:spPr>
          <a:xfrm>
            <a:off x="5570850" y="1254925"/>
            <a:ext cx="24711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VR Control</a:t>
            </a:r>
            <a:endParaRPr sz="1900"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Meta Quest 2</a:t>
            </a:r>
            <a:endParaRPr sz="1500"/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36" name="Google Shape;136;p17"/>
          <p:cNvSpPr txBox="1"/>
          <p:nvPr/>
        </p:nvSpPr>
        <p:spPr>
          <a:xfrm>
            <a:off x="3251025" y="4609750"/>
            <a:ext cx="2861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[2] https://store-usa.arduino.cc/products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/tinkerkit-braccio-robot?selectedStore=us</a:t>
            </a:r>
            <a:endParaRPr sz="900"/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5625" y="2698683"/>
            <a:ext cx="3103500" cy="13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5877125" y="4411213"/>
            <a:ext cx="29220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[3] https://www.meta.com/quest/products/quest-2/</a:t>
            </a:r>
            <a:endParaRPr sz="900"/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225" y="3077024"/>
            <a:ext cx="1697351" cy="161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3461350" y="4425625"/>
            <a:ext cx="16317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11 </a:t>
            </a:r>
            <a:r>
              <a:rPr i="1" lang="en" sz="1200"/>
              <a:t>Robot Arm</a:t>
            </a:r>
            <a:endParaRPr i="1" sz="1200"/>
          </a:p>
        </p:txBody>
      </p:sp>
      <p:sp>
        <p:nvSpPr>
          <p:cNvPr id="141" name="Google Shape;141;p17"/>
          <p:cNvSpPr txBox="1"/>
          <p:nvPr/>
        </p:nvSpPr>
        <p:spPr>
          <a:xfrm>
            <a:off x="6350375" y="4072575"/>
            <a:ext cx="17940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12 </a:t>
            </a:r>
            <a:r>
              <a:rPr i="1" lang="en" sz="1200"/>
              <a:t>Meta Quest 2</a:t>
            </a:r>
            <a:endParaRPr i="1" sz="1200"/>
          </a:p>
        </p:txBody>
      </p:sp>
      <p:sp>
        <p:nvSpPr>
          <p:cNvPr id="142" name="Google Shape;142;p17"/>
          <p:cNvSpPr txBox="1"/>
          <p:nvPr/>
        </p:nvSpPr>
        <p:spPr>
          <a:xfrm>
            <a:off x="1080175" y="4609750"/>
            <a:ext cx="14874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10 </a:t>
            </a:r>
            <a:r>
              <a:rPr i="1" lang="en" sz="1200"/>
              <a:t>RUT</a:t>
            </a:r>
            <a:endParaRPr i="1" sz="1200"/>
          </a:p>
        </p:txBody>
      </p:sp>
      <p:sp>
        <p:nvSpPr>
          <p:cNvPr id="143" name="Google Shape;143;p17"/>
          <p:cNvSpPr txBox="1"/>
          <p:nvPr/>
        </p:nvSpPr>
        <p:spPr>
          <a:xfrm>
            <a:off x="50450" y="4799050"/>
            <a:ext cx="3270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[1] https://www.ceias.nau.edu/capstone/projects/ME/2022/22Spr01_RobotRE/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17"/>
          <p:cNvSpPr/>
          <p:nvPr>
            <p:ph idx="2" type="chart"/>
          </p:nvPr>
        </p:nvSpPr>
        <p:spPr>
          <a:xfrm>
            <a:off x="3099750" y="1254925"/>
            <a:ext cx="24711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Robotic Arm</a:t>
            </a:r>
            <a:endParaRPr sz="1900"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Team was able to decide direction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Purchase a pre built example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Design one from scratch</a:t>
            </a:r>
            <a:endParaRPr sz="1500"/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6746350" y="4785100"/>
            <a:ext cx="2696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Levi McAdams 07/03/23 VRCR 23</a:t>
            </a:r>
            <a:endParaRPr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Options</a:t>
            </a:r>
            <a:endParaRPr/>
          </a:p>
        </p:txBody>
      </p:sp>
      <p:sp>
        <p:nvSpPr>
          <p:cNvPr id="152" name="Google Shape;152;p18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Two Arms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Pros: Larger work area and Precision movements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Cons: Complex coding, complex controls</a:t>
            </a:r>
            <a:endParaRPr sz="16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Multiple 2D Camera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Pros: Different viewing angles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Cons: Complex coding, calibration, and design</a:t>
            </a:r>
            <a:endParaRPr sz="16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Single 3D Camera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Pros: Simple programing of depth, purpose built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Cons: Lack of viewing angles</a:t>
            </a:r>
            <a:endParaRPr sz="16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Single Arm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Pros: Simple controls and integration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Cons: Smaller work space and lack of movement</a:t>
            </a:r>
            <a:endParaRPr sz="1600"/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6276100" y="4690425"/>
            <a:ext cx="2696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Levi McAdams 07/03/23 VRCR 23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628650" y="2660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Criteria</a:t>
            </a:r>
            <a:endParaRPr/>
          </a:p>
        </p:txBody>
      </p:sp>
      <p:sp>
        <p:nvSpPr>
          <p:cNvPr id="160" name="Google Shape;160;p19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Move in 3D: Enable working in a 3D space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Large Workspace: High working range over 0.5m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High-resolution sensing: Summary of latency due to computing and signal transmitting lower than 40ms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Accurate VR control: Error of travelling distance within 5% for the first trial of move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Easy to use: Operable for a common user without specific training</a:t>
            </a:r>
            <a:endParaRPr sz="26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6982575" y="4769650"/>
            <a:ext cx="193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Tyler Allen 07/03/23 VRCR 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628650" y="2660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Pugh Chart</a:t>
            </a:r>
            <a:endParaRPr/>
          </a:p>
        </p:txBody>
      </p:sp>
      <p:sp>
        <p:nvSpPr>
          <p:cNvPr id="168" name="Google Shape;16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69" name="Google Shape;169;p20"/>
          <p:cNvGraphicFramePr/>
          <p:nvPr/>
        </p:nvGraphicFramePr>
        <p:xfrm>
          <a:off x="477150" y="123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{1075A55B-2B1B-4D1D-A8D7-DC7317D867A5}</a:tableStyleId>
              </a:tblPr>
              <a:tblGrid>
                <a:gridCol w="1562550"/>
                <a:gridCol w="1094950"/>
                <a:gridCol w="1238800"/>
                <a:gridCol w="1071700"/>
                <a:gridCol w="1296650"/>
                <a:gridCol w="1315925"/>
              </a:tblGrid>
              <a:tr h="49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Customer Requirements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Weight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One-arm   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2D Camera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One-arm     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3D Camera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Two-arm     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2D Camera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Two-arm     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3D Camera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27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Move in 3D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Large Workspace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++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++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27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High-resolution Sensing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Accurate VR control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Easy to use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Total +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4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Total S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5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29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Total -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Total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9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-1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5</a:t>
                      </a:r>
                      <a:endParaRPr sz="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0" name="Google Shape;170;p20"/>
          <p:cNvSpPr txBox="1"/>
          <p:nvPr/>
        </p:nvSpPr>
        <p:spPr>
          <a:xfrm>
            <a:off x="6982575" y="4769650"/>
            <a:ext cx="193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Tyler Allen 07/03/23 VRCR 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3366"/>
      </a:dk1>
      <a:lt1>
        <a:srgbClr val="FFFFFF"/>
      </a:lt1>
      <a:dk2>
        <a:srgbClr val="B1541D"/>
      </a:dk2>
      <a:lt2>
        <a:srgbClr val="C3B8B2"/>
      </a:lt2>
      <a:accent1>
        <a:srgbClr val="F47722"/>
      </a:accent1>
      <a:accent2>
        <a:srgbClr val="FBB040"/>
      </a:accent2>
      <a:accent3>
        <a:srgbClr val="0066B3"/>
      </a:accent3>
      <a:accent4>
        <a:srgbClr val="009DDC"/>
      </a:accent4>
      <a:accent5>
        <a:srgbClr val="00ACA5"/>
      </a:accent5>
      <a:accent6>
        <a:srgbClr val="FFD200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